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77" r:id="rId3"/>
    <p:sldId id="258" r:id="rId4"/>
    <p:sldId id="303" r:id="rId5"/>
    <p:sldId id="257" r:id="rId6"/>
    <p:sldId id="271" r:id="rId7"/>
    <p:sldId id="301" r:id="rId8"/>
    <p:sldId id="261" r:id="rId9"/>
    <p:sldId id="306" r:id="rId10"/>
    <p:sldId id="274" r:id="rId11"/>
    <p:sldId id="297" r:id="rId12"/>
    <p:sldId id="288" r:id="rId13"/>
    <p:sldId id="275" r:id="rId14"/>
    <p:sldId id="307" r:id="rId15"/>
    <p:sldId id="304" r:id="rId16"/>
    <p:sldId id="305" r:id="rId17"/>
    <p:sldId id="262" r:id="rId18"/>
    <p:sldId id="264" r:id="rId19"/>
    <p:sldId id="266" r:id="rId20"/>
    <p:sldId id="267" r:id="rId21"/>
    <p:sldId id="268" r:id="rId22"/>
    <p:sldId id="292" r:id="rId23"/>
    <p:sldId id="291" r:id="rId24"/>
    <p:sldId id="300" r:id="rId25"/>
    <p:sldId id="298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68" autoAdjust="0"/>
  </p:normalViewPr>
  <p:slideViewPr>
    <p:cSldViewPr>
      <p:cViewPr>
        <p:scale>
          <a:sx n="91" d="100"/>
          <a:sy n="91" d="100"/>
        </p:scale>
        <p:origin x="-24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1044B-5CCC-4A08-B232-B87A9BD2663B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C83D2-F0F8-4A36-876C-D186F66B28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5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09E86C-D590-41A2-A466-E7FA91D50D5A}" type="datetimeFigureOut">
              <a:rPr lang="en-US" smtClean="0"/>
              <a:pPr/>
              <a:t>6/13/2017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A92CDC-010D-4BFA-8B1D-2A3DCBD1FAB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126034" cy="355922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229600" cy="1143000"/>
          </a:xfrm>
        </p:spPr>
        <p:txBody>
          <a:bodyPr/>
          <a:lstStyle/>
          <a:p>
            <a:r>
              <a:rPr lang="en-US" sz="4000" dirty="0" smtClean="0"/>
              <a:t>Journeys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students will have weekly spelling and reading tests.  The weekly reading test consists of: reading comprehension, grammar, vocabulary meanings and skills. </a:t>
            </a:r>
          </a:p>
          <a:p>
            <a:r>
              <a:rPr lang="en-US" dirty="0" smtClean="0"/>
              <a:t>See the ELA copybook for a list of spelling words and skills each week.</a:t>
            </a:r>
          </a:p>
          <a:p>
            <a:r>
              <a:rPr lang="en-US" dirty="0" smtClean="0"/>
              <a:t>Students have user names and passwords for Think Central glued into the homework book.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25" y="-12700"/>
            <a:ext cx="1391675" cy="180975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Science: LabLearner  </a:t>
            </a:r>
            <a:endParaRPr lang="en-US" sz="4000" dirty="0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6450"/>
            <a:ext cx="8229600" cy="4525963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It is important to visit the science tab on my website to have your child review the vocabulary PowerPoints learned in class. </a:t>
            </a:r>
          </a:p>
          <a:p>
            <a:r>
              <a:rPr lang="en-US" dirty="0" smtClean="0"/>
              <a:t>LabLearner tests are challenging and ask students to apply concepts learned. I will add a vocabulary section to all tests. </a:t>
            </a:r>
          </a:p>
          <a:p>
            <a:r>
              <a:rPr lang="en-US" dirty="0" smtClean="0"/>
              <a:t>Students should be using Quizlet to review on a daily basis.  I will send home information about this.</a:t>
            </a:r>
          </a:p>
          <a:p>
            <a:pPr>
              <a:buNone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endParaRPr lang="en-US" dirty="0"/>
          </a:p>
        </p:txBody>
      </p:sp>
      <p:pic>
        <p:nvPicPr>
          <p:cNvPr id="5" name="Picture 4" descr="garfield_science_po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Social Studies </a:t>
            </a:r>
            <a:endParaRPr lang="en-US" sz="4000" dirty="0" smtClean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Students </a:t>
            </a:r>
            <a:r>
              <a:rPr lang="en-US" dirty="0"/>
              <a:t>will be learning about:</a:t>
            </a:r>
          </a:p>
          <a:p>
            <a:pPr marL="0" indent="0">
              <a:buNone/>
            </a:pPr>
            <a:r>
              <a:rPr lang="en-US" dirty="0" smtClean="0"/>
              <a:t>   •</a:t>
            </a:r>
            <a:r>
              <a:rPr lang="en-US" dirty="0"/>
              <a:t>The geography of our state</a:t>
            </a:r>
          </a:p>
          <a:p>
            <a:pPr marL="0" indent="0">
              <a:buNone/>
            </a:pPr>
            <a:r>
              <a:rPr lang="en-US" dirty="0" smtClean="0"/>
              <a:t>   •</a:t>
            </a:r>
            <a:r>
              <a:rPr lang="en-US" dirty="0"/>
              <a:t>Americans and their history</a:t>
            </a:r>
          </a:p>
          <a:p>
            <a:pPr marL="0" indent="0">
              <a:buNone/>
            </a:pPr>
            <a:r>
              <a:rPr lang="en-US" dirty="0" smtClean="0"/>
              <a:t>   •</a:t>
            </a:r>
            <a:r>
              <a:rPr lang="en-US" dirty="0"/>
              <a:t>Government in the United States</a:t>
            </a:r>
          </a:p>
          <a:p>
            <a:pPr marL="0" indent="0">
              <a:buNone/>
            </a:pPr>
            <a:r>
              <a:rPr lang="en-US" dirty="0" smtClean="0"/>
              <a:t>   •</a:t>
            </a:r>
            <a:r>
              <a:rPr lang="en-US" dirty="0"/>
              <a:t>The nation’s economy</a:t>
            </a:r>
          </a:p>
          <a:p>
            <a:pPr marL="0" indent="0">
              <a:buNone/>
            </a:pPr>
            <a:r>
              <a:rPr lang="en-US" dirty="0" smtClean="0"/>
              <a:t>   •</a:t>
            </a:r>
            <a:r>
              <a:rPr lang="en-US" dirty="0"/>
              <a:t>Pennsylvania history and state </a:t>
            </a:r>
            <a:r>
              <a:rPr lang="en-US" dirty="0" smtClean="0"/>
              <a:t>symbols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Check </a:t>
            </a:r>
            <a:r>
              <a:rPr lang="en-US" dirty="0"/>
              <a:t>the Social Studies tab on </a:t>
            </a:r>
            <a:r>
              <a:rPr lang="en-US" dirty="0" smtClean="0"/>
              <a:t>Mrs. </a:t>
            </a:r>
            <a:r>
              <a:rPr lang="en-US" dirty="0" err="1" smtClean="0"/>
              <a:t>Dusing’s</a:t>
            </a:r>
            <a:r>
              <a:rPr lang="en-US" dirty="0" smtClean="0"/>
              <a:t> website </a:t>
            </a:r>
            <a:r>
              <a:rPr lang="en-US" dirty="0"/>
              <a:t>for resources throughout the year! </a:t>
            </a:r>
            <a:r>
              <a:rPr lang="en-US" dirty="0" smtClean="0"/>
              <a:t>Mrs. Dusing </a:t>
            </a:r>
            <a:r>
              <a:rPr lang="en-US" dirty="0"/>
              <a:t>posted a link to access the student textbook online.</a:t>
            </a:r>
          </a:p>
          <a:p>
            <a:pPr marL="0" indent="0">
              <a:buFont typeface="Brush Script MT"/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Student of the Week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 </a:t>
            </a:r>
            <a:r>
              <a:rPr lang="en-US" dirty="0"/>
              <a:t>September </a:t>
            </a:r>
            <a:r>
              <a:rPr lang="en-US" dirty="0" smtClean="0"/>
              <a:t>18th </a:t>
            </a:r>
            <a:r>
              <a:rPr lang="en-US" dirty="0"/>
              <a:t>we will be highlighting a student of the week in our classroom. This student will be called the Top Dog of the </a:t>
            </a:r>
            <a:r>
              <a:rPr lang="en-US" dirty="0" smtClean="0"/>
              <a:t>Week.</a:t>
            </a:r>
          </a:p>
          <a:p>
            <a:r>
              <a:rPr lang="en-US" dirty="0" smtClean="0"/>
              <a:t>Poster to be presented Monday.</a:t>
            </a:r>
          </a:p>
          <a:p>
            <a:r>
              <a:rPr lang="en-US" dirty="0" smtClean="0"/>
              <a:t>Privileges: </a:t>
            </a:r>
            <a:r>
              <a:rPr lang="en-US" dirty="0"/>
              <a:t>choosing his/her job for the week, having one night of no written homework for the week, being the subject of our weekly writing prompts, </a:t>
            </a:r>
            <a:r>
              <a:rPr lang="en-US" dirty="0" smtClean="0"/>
              <a:t>and helping </a:t>
            </a:r>
            <a:r>
              <a:rPr lang="en-US" dirty="0"/>
              <a:t>the teacher throughout the </a:t>
            </a:r>
            <a:r>
              <a:rPr lang="en-US" dirty="0" smtClean="0"/>
              <a:t>week.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143000" cy="149289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Google Classroom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•</a:t>
            </a:r>
            <a:r>
              <a:rPr lang="en-US" dirty="0"/>
              <a:t>Students will be receiving usernames and passwords to access Google Classroom, which they will be able to do from school or home!</a:t>
            </a:r>
          </a:p>
          <a:p>
            <a:pPr marL="0" indent="0">
              <a:buNone/>
            </a:pPr>
            <a:r>
              <a:rPr lang="en-US" dirty="0" smtClean="0"/>
              <a:t>  •</a:t>
            </a:r>
            <a:r>
              <a:rPr lang="en-US" dirty="0"/>
              <a:t>In Google Classroom students will be able to answer questions, submit assignments, receive important reminders, and more!</a:t>
            </a:r>
          </a:p>
          <a:p>
            <a:pPr marL="0" indent="0">
              <a:buNone/>
            </a:pPr>
            <a:r>
              <a:rPr lang="en-US" dirty="0" smtClean="0"/>
              <a:t>  •</a:t>
            </a:r>
            <a:r>
              <a:rPr lang="en-US" dirty="0"/>
              <a:t>Our information center will be equipped with  </a:t>
            </a:r>
            <a:r>
              <a:rPr lang="en-US" dirty="0" smtClean="0"/>
              <a:t>Chromebooks </a:t>
            </a:r>
            <a:r>
              <a:rPr lang="en-US" dirty="0"/>
              <a:t>that the students will be using to collaborate on projects and assignments using Google sheets, docs, and slides.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67" y="0"/>
            <a:ext cx="2280733" cy="98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5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Google Classroom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599"/>
            <a:ext cx="8229600" cy="4370564"/>
          </a:xfrm>
        </p:spPr>
      </p:pic>
    </p:spTree>
    <p:extLst>
      <p:ext uri="{BB962C8B-B14F-4D97-AF65-F5344CB8AC3E}">
        <p14:creationId xmlns:p14="http://schemas.microsoft.com/office/powerpoint/2010/main" val="18574686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Fourth Grade Honors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Fourth grade will be included with grades 5-8 for honors.</a:t>
            </a:r>
          </a:p>
          <a:p>
            <a:pPr marL="0" indent="0">
              <a:buNone/>
            </a:pPr>
            <a:r>
              <a:rPr lang="en-US" dirty="0" smtClean="0"/>
              <a:t>Second Honors: 88 and Above</a:t>
            </a:r>
          </a:p>
          <a:p>
            <a:pPr marL="0" indent="0">
              <a:buNone/>
            </a:pPr>
            <a:r>
              <a:rPr lang="en-US" dirty="0" smtClean="0"/>
              <a:t>First Honors: 92 and Above</a:t>
            </a:r>
          </a:p>
          <a:p>
            <a:pPr marL="0" indent="0">
              <a:buNone/>
            </a:pPr>
            <a:r>
              <a:rPr lang="en-US" dirty="0" smtClean="0"/>
              <a:t>Distinguished Honors: 95 and Above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05946"/>
            <a:ext cx="1905000" cy="18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40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Transportation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do not e-mail changes of transportation.  It is best to send a note in about dismissal changes.  It is very important that I receive a note about any change in transportation.  If it is a last minute change, it is best to call the office and they will notify me.</a:t>
            </a:r>
          </a:p>
          <a:p>
            <a:r>
              <a:rPr lang="en-US" dirty="0" smtClean="0"/>
              <a:t>Students cannot switch buses to go home with a friend.</a:t>
            </a:r>
            <a:endParaRPr lang="en-US" dirty="0"/>
          </a:p>
        </p:txBody>
      </p:sp>
      <p:pic>
        <p:nvPicPr>
          <p:cNvPr id="2050" name="Picture 2" descr="C:\Users\Owner\AppData\Local\Microsoft\Windows\Temporary Internet Files\Content.IE5\JF6FVOOV\MC9004393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4090" y="5334000"/>
            <a:ext cx="1462709" cy="11534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Birthday Celebrations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send in a </a:t>
            </a:r>
            <a:r>
              <a:rPr lang="en-US" b="1" dirty="0" smtClean="0">
                <a:solidFill>
                  <a:srgbClr val="FF0000"/>
                </a:solidFill>
              </a:rPr>
              <a:t>“nut free” </a:t>
            </a:r>
            <a:r>
              <a:rPr lang="en-US" dirty="0" smtClean="0"/>
              <a:t>snack to celebrate your child’s birthday.</a:t>
            </a:r>
          </a:p>
          <a:p>
            <a:r>
              <a:rPr lang="en-US" dirty="0" smtClean="0"/>
              <a:t>Please do not send in birthday invitations to be distributed in class unless everyone is invited.  If it is a girl party and all of the girls are invited, you may send them in. The same policy goes for the boys.</a:t>
            </a:r>
          </a:p>
          <a:p>
            <a:r>
              <a:rPr lang="en-US" dirty="0" smtClean="0"/>
              <a:t>There is a class list (first name only) posted on my website.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4" name="Picture 10" descr="C:\Users\Owner\AppData\Local\Microsoft\Windows\Temporary Internet Files\Content.IE5\YHE1NT0L\MC9004450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637" y="5327650"/>
            <a:ext cx="764963" cy="99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Study Skills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very important for students to begin learning good study skills and to prepare ahead of time for all tests.</a:t>
            </a:r>
          </a:p>
          <a:p>
            <a:r>
              <a:rPr lang="en-US" dirty="0" smtClean="0"/>
              <a:t>Using index cards can be a helpful way to introduce study skills.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study skil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6250" y="4114800"/>
            <a:ext cx="4997884" cy="2743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While You Are Waiting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   </a:t>
            </a:r>
            <a:r>
              <a:rPr lang="en-US" sz="3200" dirty="0" smtClean="0"/>
              <a:t>Please fill out the contact information sheet.  You can include more than one email to receive weekly classroom communication.</a:t>
            </a:r>
          </a:p>
          <a:p>
            <a:pPr>
              <a:buBlip>
                <a:blip r:embed="rId2"/>
              </a:buBlip>
            </a:pPr>
            <a:r>
              <a:rPr lang="en-US" sz="3200" dirty="0"/>
              <a:t> </a:t>
            </a:r>
            <a:r>
              <a:rPr lang="en-US" sz="3200" dirty="0" smtClean="0"/>
              <a:t> You can write a note to your child.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>
              <a:buBlip>
                <a:blip r:embed="rId2"/>
              </a:buBlip>
            </a:pPr>
            <a:endParaRPr lang="en-US" sz="3600" dirty="0" smtClean="0"/>
          </a:p>
          <a:p>
            <a:pPr>
              <a:buBlip>
                <a:blip r:embed="rId2"/>
              </a:buBlip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5" name="Picture 3" descr="C:\Users\Owner\AppData\Local\Microsoft\Windows\Temporary Internet Files\Content.IE5\IG52UM71\MC900432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029200"/>
            <a:ext cx="2337332" cy="12956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Tests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tests will be sent home in a test folder. The test folder goes home on Fridays. The students should have all tests signed and the folder returned by Monday.</a:t>
            </a:r>
          </a:p>
          <a:p>
            <a:r>
              <a:rPr lang="en-US" dirty="0" smtClean="0"/>
              <a:t>Please do not write comments on tests. It is best to email me or send in a note if you have any questions .</a:t>
            </a:r>
          </a:p>
          <a:p>
            <a:r>
              <a:rPr lang="en-US" dirty="0" smtClean="0"/>
              <a:t>I update grades online each time tests are sent home.</a:t>
            </a:r>
          </a:p>
          <a:p>
            <a:r>
              <a:rPr lang="en-US" dirty="0" smtClean="0"/>
              <a:t>There are no retests or extra credit.  Students are aware that I mark blanks as incorrect answers and for spelling tests I will mark things wrong if I cannot tell what a letter is.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suc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5450" y="0"/>
            <a:ext cx="2362200" cy="16704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Class Rules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cs typeface="Andalus" pitchFamily="2" charset="-78"/>
              </a:rPr>
              <a:t>F</a:t>
            </a:r>
            <a:r>
              <a:rPr lang="en-US" b="1" dirty="0" smtClean="0">
                <a:cs typeface="Andalus" pitchFamily="2" charset="-78"/>
              </a:rPr>
              <a:t>aith</a:t>
            </a:r>
            <a:endParaRPr lang="en-US" dirty="0" smtClean="0">
              <a:cs typeface="Andalus" pitchFamily="2" charset="-78"/>
            </a:endParaRP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1. Believe in God and in one another</a:t>
            </a: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2. Pray to God</a:t>
            </a: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3. Be respectful at Mass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cs typeface="Andalus" pitchFamily="2" charset="-78"/>
              </a:rPr>
              <a:t>I</a:t>
            </a:r>
            <a:r>
              <a:rPr lang="en-US" b="1" dirty="0" smtClean="0">
                <a:cs typeface="Andalus" pitchFamily="2" charset="-78"/>
              </a:rPr>
              <a:t>ntegrity</a:t>
            </a:r>
            <a:endParaRPr lang="en-US" dirty="0" smtClean="0">
              <a:cs typeface="Andalus" pitchFamily="2" charset="-78"/>
            </a:endParaRP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1. Never give up</a:t>
            </a: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2. Listen to Mrs. Griffith and raise your hand to talk</a:t>
            </a: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3. Be honest and responsible in school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cs typeface="Andalus" pitchFamily="2" charset="-78"/>
              </a:rPr>
              <a:t>S</a:t>
            </a:r>
            <a:r>
              <a:rPr lang="en-US" b="1" dirty="0" smtClean="0">
                <a:cs typeface="Andalus" pitchFamily="2" charset="-78"/>
              </a:rPr>
              <a:t>ervice</a:t>
            </a:r>
            <a:endParaRPr lang="en-US" dirty="0" smtClean="0">
              <a:cs typeface="Andalus" pitchFamily="2" charset="-78"/>
            </a:endParaRP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1. Help others</a:t>
            </a: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2. Keep our school clean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cs typeface="Andalus" pitchFamily="2" charset="-78"/>
              </a:rPr>
              <a:t>H</a:t>
            </a:r>
            <a:r>
              <a:rPr lang="en-US" b="1" dirty="0" smtClean="0">
                <a:cs typeface="Andalus" pitchFamily="2" charset="-78"/>
              </a:rPr>
              <a:t>eart</a:t>
            </a:r>
            <a:endParaRPr lang="en-US" dirty="0" smtClean="0">
              <a:cs typeface="Andalus" pitchFamily="2" charset="-78"/>
            </a:endParaRP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1. Follow the Golden Rule (WWJD)</a:t>
            </a: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2. Include everyone</a:t>
            </a: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3. Follow safety rules</a:t>
            </a: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4. Respect all people and use good manners</a:t>
            </a:r>
          </a:p>
          <a:p>
            <a:pPr>
              <a:buNone/>
            </a:pPr>
            <a:r>
              <a:rPr lang="en-US" dirty="0" smtClean="0">
                <a:cs typeface="Andalus" pitchFamily="2" charset="-78"/>
              </a:rPr>
              <a:t>5. Share with others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love-he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5486400"/>
            <a:ext cx="1654147" cy="107488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Behavior Policy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400"/>
              <a:t/>
            </a:r>
            <a:br>
              <a:rPr lang="en-US" sz="2400"/>
            </a:br>
            <a:r>
              <a:rPr lang="en-US" sz="2400" smtClean="0"/>
              <a:t>*There </a:t>
            </a:r>
            <a:r>
              <a:rPr lang="en-US" sz="2400" dirty="0"/>
              <a:t>are certain behaviors that would not follow this guideline and would be handled on a case by case basis. 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1st Warning-</a:t>
            </a:r>
            <a:r>
              <a:rPr lang="en-US" sz="2400" dirty="0"/>
              <a:t> A verbal warning will always be given to a student for misbehavior in class.</a:t>
            </a:r>
            <a:br>
              <a:rPr lang="en-US" sz="2400" dirty="0"/>
            </a:br>
            <a:r>
              <a:rPr lang="en-US" sz="2400" b="1" dirty="0"/>
              <a:t>2nd Warning-</a:t>
            </a:r>
            <a:r>
              <a:rPr lang="en-US" sz="2400" dirty="0"/>
              <a:t> The student will be issued a yellow card for their misbehavior.</a:t>
            </a:r>
            <a:br>
              <a:rPr lang="en-US" sz="2400" dirty="0"/>
            </a:br>
            <a:r>
              <a:rPr lang="en-US" sz="2400" b="1" dirty="0"/>
              <a:t>3rd Warning-</a:t>
            </a:r>
            <a:r>
              <a:rPr lang="en-US" sz="2400" dirty="0"/>
              <a:t> The student will receive a Discipline Notice. 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u="sng" dirty="0"/>
              <a:t>Below is the system used for Discipline Notices for grades 4-8: 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Discipline Notice 1, 2 and 3-</a:t>
            </a:r>
            <a:r>
              <a:rPr lang="en-US" sz="2400" dirty="0"/>
              <a:t> There will be a parent/teacher conference either in person or via the phone after Discipline Notice 3. The teacher initiates the conference. </a:t>
            </a:r>
            <a:br>
              <a:rPr lang="en-US" sz="2400" dirty="0"/>
            </a:br>
            <a:r>
              <a:rPr lang="en-US" sz="2400" b="1" dirty="0"/>
              <a:t>Discipline Notice 4, 5, and 6-</a:t>
            </a:r>
            <a:r>
              <a:rPr lang="en-US" sz="2400" dirty="0"/>
              <a:t> There will be a parent/principal/teacher/student conference in school after the 6th Discipline Notice. The homeroom teacher will initiate the plans for the conference. </a:t>
            </a:r>
            <a:br>
              <a:rPr lang="en-US" sz="2400" dirty="0"/>
            </a:br>
            <a:r>
              <a:rPr lang="en-US" sz="2400" b="1" dirty="0"/>
              <a:t>Discipline Notice 7, 8, and 9-</a:t>
            </a:r>
            <a:r>
              <a:rPr lang="en-US" sz="2400" dirty="0"/>
              <a:t> After a 9th Discipline Notice, the student becomes a candidate for suspension. The principal and pastor will review previous notices and inform all parties of the decision. If a suspension occurs, then the suspension process will proceed. </a:t>
            </a:r>
            <a:endParaRPr lang="en-US" sz="21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Homework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are responsible for copying their homework correctly and bringing home the correct books.  </a:t>
            </a:r>
          </a:p>
          <a:p>
            <a:r>
              <a:rPr lang="en-US" dirty="0" smtClean="0"/>
              <a:t>Students cannot come back to school for books.  I tell the students what books to pack up at the end of the day. </a:t>
            </a:r>
          </a:p>
          <a:p>
            <a:r>
              <a:rPr lang="en-US" dirty="0" smtClean="0"/>
              <a:t>If a student is absent from school, he/she will be given the assignments upon returning and it would have to be completed the following day.  If a student is out for multiple days, they can take a few days to complete missed work.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homewo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0"/>
            <a:ext cx="1219200" cy="11838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Homework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time a student misses an assignment, a note will be sent home to notify parents of the missed assignment and a point will be deducted from his/her homework grade.  </a:t>
            </a:r>
          </a:p>
          <a:p>
            <a:r>
              <a:rPr lang="en-US" dirty="0" smtClean="0"/>
              <a:t>There will be a total of 60 points given for homework in ELA and Math and this will equal 5% of their total grade in these subjects. </a:t>
            </a:r>
          </a:p>
          <a:p>
            <a:r>
              <a:rPr lang="en-US" dirty="0" smtClean="0"/>
              <a:t>It is a school policy that students receive homework after they return from trips.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homewor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0"/>
            <a:ext cx="1219200" cy="11838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Field Trips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en-US" sz="2200" dirty="0" smtClean="0"/>
              <a:t>All chaperones MUST have their clearances.</a:t>
            </a:r>
          </a:p>
          <a:p>
            <a:pPr marL="400050" lvl="1" indent="0">
              <a:defRPr/>
            </a:pPr>
            <a:r>
              <a:rPr lang="en-US" sz="2200" dirty="0" smtClean="0"/>
              <a:t>Visit the school website for information on attaining your clearances </a:t>
            </a:r>
          </a:p>
          <a:p>
            <a:pPr marL="0" indent="0">
              <a:defRPr/>
            </a:pPr>
            <a:r>
              <a:rPr lang="en-US" sz="2200" dirty="0" smtClean="0"/>
              <a:t>If not all chaperones are able to come with the school due to bussing, etc: </a:t>
            </a:r>
          </a:p>
          <a:p>
            <a:pPr marL="400050" lvl="1" indent="0">
              <a:defRPr/>
            </a:pPr>
            <a:r>
              <a:rPr lang="en-US" sz="2200" dirty="0" smtClean="0"/>
              <a:t>They will be randomly chosen</a:t>
            </a:r>
          </a:p>
          <a:p>
            <a:pPr marL="400050" lvl="1" indent="0">
              <a:defRPr/>
            </a:pPr>
            <a:r>
              <a:rPr lang="en-US" sz="2200" dirty="0" smtClean="0"/>
              <a:t>Parents will have to option of meeting at the location of the field trip</a:t>
            </a:r>
          </a:p>
          <a:p>
            <a:pPr marL="400050" lvl="1" indent="0">
              <a:buNone/>
              <a:defRPr/>
            </a:pPr>
            <a:r>
              <a:rPr lang="en-US" b="1" dirty="0" smtClean="0">
                <a:latin typeface="Bradley Hand ITC" pitchFamily="66" charset="0"/>
              </a:rPr>
              <a:t> </a:t>
            </a:r>
          </a:p>
        </p:txBody>
      </p:sp>
      <p:pic>
        <p:nvPicPr>
          <p:cNvPr id="5" name="Picture 4" descr="fieldtripb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618" y="0"/>
            <a:ext cx="1577382" cy="174307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The </a:t>
            </a:r>
            <a:r>
              <a:rPr lang="en-US" dirty="0" smtClean="0"/>
              <a:t>best way to communicate with me is by sending an e-mail or writing a note.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Owner\AppData\Local\Microsoft\Windows\Temporary Internet Files\Content.IE5\IG52UM71\MC9001163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962400"/>
            <a:ext cx="3469056" cy="156027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27" y="621296"/>
            <a:ext cx="3243674" cy="126503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Welcome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is Stefanie Griffith I am excited to be starting my 16</a:t>
            </a:r>
            <a:r>
              <a:rPr lang="en-US" baseline="30000" dirty="0" smtClean="0"/>
              <a:t>th</a:t>
            </a:r>
            <a:r>
              <a:rPr lang="en-US" dirty="0" smtClean="0"/>
              <a:t> year of teaching!  This is my fourth year teaching 4</a:t>
            </a:r>
            <a:r>
              <a:rPr lang="en-US" baseline="30000" dirty="0" smtClean="0"/>
              <a:t>th</a:t>
            </a:r>
            <a:r>
              <a:rPr lang="en-US" dirty="0" smtClean="0"/>
              <a:t> grade at STC.  </a:t>
            </a:r>
          </a:p>
          <a:p>
            <a:r>
              <a:rPr lang="en-US" dirty="0" smtClean="0"/>
              <a:t>I taught 4</a:t>
            </a:r>
            <a:r>
              <a:rPr lang="en-US" baseline="30000" dirty="0" smtClean="0"/>
              <a:t>th</a:t>
            </a:r>
            <a:r>
              <a:rPr lang="en-US" dirty="0" smtClean="0"/>
              <a:t> grade for 9 years and second grade for 7 years.  I graduated from Rider University and just received my Masters from La Salle University.</a:t>
            </a:r>
          </a:p>
          <a:p>
            <a:r>
              <a:rPr lang="en-US" dirty="0" smtClean="0"/>
              <a:t>Before teaching,  I worked in the field of advertising.</a:t>
            </a:r>
          </a:p>
        </p:txBody>
      </p:sp>
      <p:pic>
        <p:nvPicPr>
          <p:cNvPr id="1027" name="Picture 3" descr="C:\Users\Owner\AppData\Local\Microsoft\Windows\Temporary Internet Files\Content.IE5\JF6FVOOV\MC9001985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5334000"/>
            <a:ext cx="1905000" cy="14447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Covering Books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/>
              <a:t>Book Covering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-Please have book covering completed by </a:t>
            </a:r>
            <a:r>
              <a:rPr lang="en-US" b="1" dirty="0"/>
              <a:t>Friday, </a:t>
            </a:r>
            <a:r>
              <a:rPr lang="en-US" b="1" dirty="0" smtClean="0"/>
              <a:t>  September 15th</a:t>
            </a:r>
            <a:r>
              <a:rPr lang="en-US" b="1" dirty="0"/>
              <a:t>.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-All workbooks should be covered using the contact paper that was sent home with your child on the first day of </a:t>
            </a:r>
            <a:r>
              <a:rPr lang="en-US" dirty="0" smtClean="0"/>
              <a:t>school. Please </a:t>
            </a:r>
            <a:r>
              <a:rPr lang="en-US" dirty="0"/>
              <a:t>write their name and number somewhere on the front or the spine of the </a:t>
            </a:r>
            <a:r>
              <a:rPr lang="en-US" dirty="0" smtClean="0"/>
              <a:t>book.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-Students will also have 3 textbooks this year that they will need book sox for.  They will need at least one </a:t>
            </a:r>
            <a:r>
              <a:rPr lang="en-US" u="sng" dirty="0"/>
              <a:t>JUMBO </a:t>
            </a:r>
            <a:r>
              <a:rPr lang="en-US" dirty="0"/>
              <a:t>book sox for their Journey's book.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53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Important Notes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treats brought into class need to be nut free (Also no sesame seeds).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Labeling books, pencil cases, clothing, lunchboxes, folders.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My website includes information and resources for all subjects.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	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nut-f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057400"/>
            <a:ext cx="800100" cy="8001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Sadlier-Oxford: Progress in Mathematics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All addition, subtraction and multiplication facts need to be mastered. Knowing math facts with speed and accuracy will ensure future success.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I have many enrichment activities listed on my website under resources to help review math facts as well as all subject areas.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Owner\AppData\Local\Microsoft\Windows\Temporary Internet Files\Content.IE5\YHE1NT0L\MP9003414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128186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IXL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*Logins </a:t>
            </a:r>
            <a:r>
              <a:rPr lang="en-US" dirty="0"/>
              <a:t>go </a:t>
            </a:r>
            <a:r>
              <a:rPr lang="en-US" dirty="0" smtClean="0"/>
              <a:t>year-round and content is aligned </a:t>
            </a:r>
            <a:r>
              <a:rPr lang="en-US" dirty="0"/>
              <a:t>with </a:t>
            </a:r>
            <a:r>
              <a:rPr lang="en-US" dirty="0" smtClean="0"/>
              <a:t>common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core standards.</a:t>
            </a:r>
          </a:p>
          <a:p>
            <a:pPr>
              <a:buNone/>
            </a:pPr>
            <a:r>
              <a:rPr lang="en-US" dirty="0" smtClean="0"/>
              <a:t>*Homework or review </a:t>
            </a:r>
            <a:r>
              <a:rPr lang="en-US" dirty="0"/>
              <a:t>can be assigned that matches </a:t>
            </a:r>
            <a:r>
              <a:rPr lang="en-US" dirty="0" smtClean="0"/>
              <a:t>topics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being </a:t>
            </a:r>
            <a:r>
              <a:rPr lang="en-US" dirty="0"/>
              <a:t>studied in </a:t>
            </a:r>
            <a:r>
              <a:rPr lang="en-US" dirty="0" smtClean="0"/>
              <a:t>class.</a:t>
            </a:r>
          </a:p>
          <a:p>
            <a:pPr>
              <a:buNone/>
            </a:pPr>
            <a:r>
              <a:rPr lang="en-US" dirty="0" smtClean="0"/>
              <a:t>*</a:t>
            </a:r>
            <a:r>
              <a:rPr lang="en-US" dirty="0"/>
              <a:t>E</a:t>
            </a:r>
            <a:r>
              <a:rPr lang="en-US" dirty="0" smtClean="0"/>
              <a:t>very </a:t>
            </a:r>
            <a:r>
              <a:rPr lang="en-US" dirty="0"/>
              <a:t>lesson </a:t>
            </a:r>
            <a:r>
              <a:rPr lang="en-US" dirty="0" smtClean="0"/>
              <a:t>is reinforced </a:t>
            </a:r>
            <a:r>
              <a:rPr lang="en-US" dirty="0"/>
              <a:t>by interactive questions, </a:t>
            </a:r>
            <a:r>
              <a:rPr lang="en-US" dirty="0" smtClean="0"/>
              <a:t>vivid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visuals</a:t>
            </a:r>
            <a:r>
              <a:rPr lang="en-US" dirty="0"/>
              <a:t>, and enticing awards—all to engage and </a:t>
            </a:r>
            <a:r>
              <a:rPr lang="en-US" dirty="0" smtClean="0"/>
              <a:t>inspire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students</a:t>
            </a:r>
            <a:r>
              <a:rPr lang="en-US" dirty="0"/>
              <a:t>! </a:t>
            </a:r>
          </a:p>
          <a:p>
            <a:pPr>
              <a:buNone/>
            </a:pPr>
            <a:r>
              <a:rPr lang="en-US" dirty="0" smtClean="0"/>
              <a:t>*Can </a:t>
            </a:r>
            <a:r>
              <a:rPr lang="en-US" dirty="0"/>
              <a:t>use on </a:t>
            </a:r>
            <a:r>
              <a:rPr lang="en-US" dirty="0" smtClean="0"/>
              <a:t>iPads and tutorial </a:t>
            </a:r>
            <a:r>
              <a:rPr lang="en-US" dirty="0"/>
              <a:t>information is offered </a:t>
            </a:r>
            <a:r>
              <a:rPr lang="en-US" dirty="0" smtClean="0"/>
              <a:t>for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students to show them how to do problems.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0"/>
            <a:ext cx="1295400" cy="15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45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Book Reports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detailed information as well as the rubric for the required book reports listed on my website.</a:t>
            </a:r>
          </a:p>
          <a:p>
            <a:r>
              <a:rPr lang="en-US" dirty="0" smtClean="0"/>
              <a:t>There are 3 graded book reports required during the year. I will be going over this with students and will send home a hard copy of the assignment.</a:t>
            </a:r>
          </a:p>
          <a:p>
            <a:r>
              <a:rPr lang="en-US" dirty="0" smtClean="0"/>
              <a:t>The goal is to develop  a love of reading.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love_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4853" y="0"/>
            <a:ext cx="1299147" cy="990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Scholastic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letter will be sent home on how you can order Scholastic books and there is a tab on my website as well.</a:t>
            </a:r>
          </a:p>
          <a:p>
            <a:r>
              <a:rPr lang="en-US" dirty="0" smtClean="0"/>
              <a:t>The first order will be placed September 22.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9580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047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1102</TotalTime>
  <Words>1381</Words>
  <Application>Microsoft Office PowerPoint</Application>
  <PresentationFormat>On-screen Show (4:3)</PresentationFormat>
  <Paragraphs>139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PowerPoint Presentation</vt:lpstr>
      <vt:lpstr>While You Are Waiting</vt:lpstr>
      <vt:lpstr>Welcome</vt:lpstr>
      <vt:lpstr>Covering Books</vt:lpstr>
      <vt:lpstr>Important Notes</vt:lpstr>
      <vt:lpstr>Sadlier-Oxford: Progress in Mathematics</vt:lpstr>
      <vt:lpstr>IXL</vt:lpstr>
      <vt:lpstr>Book Reports </vt:lpstr>
      <vt:lpstr>Scholastic</vt:lpstr>
      <vt:lpstr>Journeys </vt:lpstr>
      <vt:lpstr>Science: LabLearner  </vt:lpstr>
      <vt:lpstr>Social Studies </vt:lpstr>
      <vt:lpstr>Student of the Week</vt:lpstr>
      <vt:lpstr>Google Classroom</vt:lpstr>
      <vt:lpstr>Google Classroom</vt:lpstr>
      <vt:lpstr>Fourth Grade Honors</vt:lpstr>
      <vt:lpstr>Transportation</vt:lpstr>
      <vt:lpstr>Birthday Celebrations</vt:lpstr>
      <vt:lpstr>Study Skills</vt:lpstr>
      <vt:lpstr>Tests</vt:lpstr>
      <vt:lpstr>Class Rules</vt:lpstr>
      <vt:lpstr>Behavior Policy  </vt:lpstr>
      <vt:lpstr>Homework </vt:lpstr>
      <vt:lpstr>Homework </vt:lpstr>
      <vt:lpstr>Field Trips</vt:lpstr>
      <vt:lpstr>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 Presentation</dc:title>
  <dc:creator>Owner</dc:creator>
  <cp:lastModifiedBy>Stefanie Griffith</cp:lastModifiedBy>
  <cp:revision>290</cp:revision>
  <dcterms:created xsi:type="dcterms:W3CDTF">2011-07-16T15:11:33Z</dcterms:created>
  <dcterms:modified xsi:type="dcterms:W3CDTF">2017-06-13T14:16:14Z</dcterms:modified>
</cp:coreProperties>
</file>