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sldIdLst>
    <p:sldId id="257" r:id="rId2"/>
    <p:sldId id="261" r:id="rId3"/>
    <p:sldId id="256" r:id="rId4"/>
    <p:sldId id="258" r:id="rId5"/>
    <p:sldId id="259" r:id="rId6"/>
    <p:sldId id="260" r:id="rId7"/>
    <p:sldId id="262" r:id="rId8"/>
    <p:sldId id="263" r:id="rId9"/>
    <p:sldId id="264" r:id="rId10"/>
    <p:sldId id="271" r:id="rId11"/>
    <p:sldId id="265" r:id="rId12"/>
    <p:sldId id="272" r:id="rId13"/>
    <p:sldId id="266" r:id="rId14"/>
    <p:sldId id="267" r:id="rId15"/>
    <p:sldId id="268" r:id="rId16"/>
    <p:sldId id="269" r:id="rId17"/>
    <p:sldId id="270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15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6885631A-5022-4686-AEB6-9FE0B96957B4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9223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24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C7D15E-5925-4C65-97AA-A0521EA8BF0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5E7884-F28B-4954-B9EA-F1E570A34EE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C2E96D35-10C8-47A9-BBD0-88DF5C66270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BA260C-2220-4157-B4B6-5E5AF64F6F2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B6004B-6D93-4D1B-B996-D7299D55F59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B5B23C-6700-4F81-BF38-B19555FC7E4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AAACF6-8765-409E-9C28-DA44593B669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AC5BFA-C724-4B3B-9E13-2F37670FF71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FC2C24-490F-425D-8B36-BA715FA5A8A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EBDB0E-4575-4617-B5C3-9DADAA01B86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6532CC-BC90-4675-AC89-7F40E7237F8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j-lt"/>
              </a:defRPr>
            </a:lvl1pPr>
          </a:lstStyle>
          <a:p>
            <a:endParaRPr lang="en-US" alt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j-lt"/>
              </a:defRPr>
            </a:lvl1pPr>
          </a:lstStyle>
          <a:p>
            <a:endParaRPr lang="en-US" altLang="en-US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j-lt"/>
              </a:defRPr>
            </a:lvl1pPr>
          </a:lstStyle>
          <a:p>
            <a:fld id="{74588939-4C62-48E2-B6F6-773E9B987366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8199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0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</a:defRPr>
      </a:lvl2pPr>
      <a:lvl3pPr marL="1022350" indent="-350838" algn="l" rtl="0" fontAlgn="base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</a:defRPr>
      </a:lvl3pPr>
      <a:lvl4pPr marL="1339850" indent="-31591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dummies.com/how-to/content/what-is-the-myplate-food-guide.html" TargetMode="Externa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N</a:t>
            </a:r>
            <a:r>
              <a:rPr lang="en-US" dirty="0" smtClean="0"/>
              <a:t>utrition</a:t>
            </a:r>
            <a:endParaRPr lang="en-US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 flipH="1">
            <a:off x="152400" y="5638800"/>
            <a:ext cx="304800" cy="49212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8" name="Picture 7" descr="my plat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81200" y="1143000"/>
            <a:ext cx="5408448" cy="4953000"/>
          </a:xfrm>
          <a:prstGeom prst="rect">
            <a:avLst/>
          </a:prstGeom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Vitamins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400" dirty="0" smtClean="0"/>
              <a:t>Vitamin A – night vision – carrots</a:t>
            </a:r>
          </a:p>
          <a:p>
            <a:r>
              <a:rPr lang="en-US" sz="2400" dirty="0" smtClean="0"/>
              <a:t>B vitamins – help get energy from foods</a:t>
            </a:r>
          </a:p>
          <a:p>
            <a:r>
              <a:rPr lang="en-US" sz="2400" dirty="0" smtClean="0"/>
              <a:t>Vitamin C – helps absorb iron</a:t>
            </a:r>
          </a:p>
          <a:p>
            <a:r>
              <a:rPr lang="en-US" sz="2400" dirty="0" smtClean="0"/>
              <a:t>Vitamin D – helps with calcium absorption</a:t>
            </a:r>
          </a:p>
          <a:p>
            <a:r>
              <a:rPr lang="en-US" sz="2400" dirty="0" smtClean="0"/>
              <a:t>Vitamin E – anti-oxidant</a:t>
            </a:r>
          </a:p>
          <a:p>
            <a:r>
              <a:rPr lang="en-US" sz="2400" dirty="0" smtClean="0"/>
              <a:t>Vitamin K – blood clotting</a:t>
            </a:r>
            <a:endParaRPr lang="en-US" sz="2400" dirty="0"/>
          </a:p>
        </p:txBody>
      </p:sp>
      <p:pic>
        <p:nvPicPr>
          <p:cNvPr id="5" name="Content Placeholder 4" descr="natural-vitamins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419600" y="1676400"/>
            <a:ext cx="4724400" cy="38862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Minerals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dirty="0" smtClean="0"/>
              <a:t>More elements that the body needs to function properly</a:t>
            </a:r>
          </a:p>
          <a:p>
            <a:r>
              <a:rPr lang="en-US" dirty="0" smtClean="0"/>
              <a:t>Most important is calcium</a:t>
            </a:r>
          </a:p>
          <a:p>
            <a:pPr lvl="1"/>
            <a:r>
              <a:rPr lang="en-US" dirty="0" smtClean="0"/>
              <a:t>Growth and repair of bones and teeth</a:t>
            </a:r>
          </a:p>
          <a:p>
            <a:pPr lvl="1">
              <a:buNone/>
            </a:pPr>
            <a:endParaRPr lang="en-US" dirty="0"/>
          </a:p>
        </p:txBody>
      </p:sp>
      <p:pic>
        <p:nvPicPr>
          <p:cNvPr id="5" name="Content Placeholder 4" descr="minerals.jpe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343400" y="1752600"/>
            <a:ext cx="4465425" cy="3465512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Minerals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143000"/>
            <a:ext cx="4038600" cy="4530725"/>
          </a:xfrm>
        </p:spPr>
        <p:txBody>
          <a:bodyPr/>
          <a:lstStyle/>
          <a:p>
            <a:r>
              <a:rPr lang="en-US" sz="2000" dirty="0" smtClean="0"/>
              <a:t>Iron – helps blood carry oxygen</a:t>
            </a:r>
          </a:p>
          <a:p>
            <a:r>
              <a:rPr lang="en-US" sz="2000" dirty="0" smtClean="0"/>
              <a:t>Manganese -helps the body form connective tissue,  necessary for normal brain and nerve function.</a:t>
            </a:r>
          </a:p>
          <a:p>
            <a:r>
              <a:rPr lang="en-US" sz="2000" dirty="0" smtClean="0"/>
              <a:t>Zinc - heal wounds and plays an important role in the immune system</a:t>
            </a:r>
          </a:p>
          <a:p>
            <a:r>
              <a:rPr lang="en-US" sz="2000" dirty="0" smtClean="0"/>
              <a:t>Phosphorous – works with calcium</a:t>
            </a:r>
          </a:p>
          <a:p>
            <a:r>
              <a:rPr lang="en-US" sz="2000" dirty="0" smtClean="0"/>
              <a:t>Magnesium – needed by every organ</a:t>
            </a:r>
          </a:p>
          <a:p>
            <a:r>
              <a:rPr lang="en-US" sz="2000" dirty="0" smtClean="0"/>
              <a:t>Copper – helps make red blood cells</a:t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 smtClean="0"/>
          </a:p>
          <a:p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Content Placeholder 4" descr="54-mighty-minerals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 b="9505"/>
          <a:stretch>
            <a:fillRect/>
          </a:stretch>
        </p:blipFill>
        <p:spPr>
          <a:xfrm>
            <a:off x="4419600" y="1371600"/>
            <a:ext cx="4332853" cy="43434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990600"/>
            <a:ext cx="4343400" cy="4530725"/>
          </a:xfrm>
        </p:spPr>
        <p:txBody>
          <a:bodyPr/>
          <a:lstStyle/>
          <a:p>
            <a:r>
              <a:rPr lang="en-US" dirty="0" smtClean="0"/>
              <a:t>The most important nutrient</a:t>
            </a:r>
          </a:p>
          <a:p>
            <a:r>
              <a:rPr lang="en-US" dirty="0" smtClean="0"/>
              <a:t>Essential for ALL cells</a:t>
            </a:r>
          </a:p>
          <a:p>
            <a:r>
              <a:rPr lang="en-US" dirty="0" smtClean="0"/>
              <a:t>5 functions:</a:t>
            </a:r>
          </a:p>
          <a:p>
            <a:pPr lvl="1"/>
            <a:r>
              <a:rPr lang="en-US" dirty="0" smtClean="0"/>
              <a:t>takes nutrients to cells</a:t>
            </a:r>
          </a:p>
          <a:p>
            <a:pPr lvl="1"/>
            <a:r>
              <a:rPr lang="en-US" dirty="0" smtClean="0"/>
              <a:t>carries waste products away from cells</a:t>
            </a:r>
          </a:p>
          <a:p>
            <a:pPr lvl="1"/>
            <a:r>
              <a:rPr lang="en-US" dirty="0" smtClean="0"/>
              <a:t>cools the body – sweat</a:t>
            </a:r>
          </a:p>
          <a:p>
            <a:pPr lvl="1"/>
            <a:r>
              <a:rPr lang="en-US" dirty="0" smtClean="0"/>
              <a:t>lubricates joints</a:t>
            </a:r>
          </a:p>
          <a:p>
            <a:pPr lvl="1"/>
            <a:r>
              <a:rPr lang="en-US" dirty="0" smtClean="0"/>
              <a:t>saliva</a:t>
            </a:r>
            <a:endParaRPr lang="en-US" dirty="0"/>
          </a:p>
        </p:txBody>
      </p:sp>
      <p:pic>
        <p:nvPicPr>
          <p:cNvPr id="5" name="Content Placeholder 4" descr="water-supply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953000" y="1600200"/>
            <a:ext cx="3685730" cy="368573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00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Fiber	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81000" y="1143000"/>
            <a:ext cx="4038600" cy="4530725"/>
          </a:xfrm>
        </p:spPr>
        <p:txBody>
          <a:bodyPr/>
          <a:lstStyle/>
          <a:p>
            <a:r>
              <a:rPr lang="en-US" dirty="0" smtClean="0"/>
              <a:t>Not a nutrient, but still important</a:t>
            </a:r>
          </a:p>
          <a:p>
            <a:r>
              <a:rPr lang="en-US" dirty="0" smtClean="0"/>
              <a:t>Complex carbohydrate</a:t>
            </a:r>
          </a:p>
          <a:p>
            <a:r>
              <a:rPr lang="en-US" dirty="0" smtClean="0"/>
              <a:t>Fruits and vegetables</a:t>
            </a:r>
          </a:p>
          <a:p>
            <a:r>
              <a:rPr lang="en-US" dirty="0" smtClean="0"/>
              <a:t>Wholegrain cereals</a:t>
            </a:r>
          </a:p>
          <a:p>
            <a:r>
              <a:rPr lang="en-US" dirty="0" smtClean="0"/>
              <a:t>Helps the body move waste more easily</a:t>
            </a:r>
            <a:endParaRPr lang="en-US" dirty="0"/>
          </a:p>
        </p:txBody>
      </p:sp>
      <p:pic>
        <p:nvPicPr>
          <p:cNvPr id="5" name="Content Placeholder 4" descr="Dietary-Fiber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267200" y="1524000"/>
            <a:ext cx="4419600" cy="41148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Plate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52400" y="1524000"/>
            <a:ext cx="5791200" cy="4530725"/>
          </a:xfrm>
        </p:spPr>
        <p:txBody>
          <a:bodyPr/>
          <a:lstStyle/>
          <a:p>
            <a:r>
              <a:rPr lang="en-US" dirty="0" smtClean="0"/>
              <a:t>identifies daily meal proportions for five food groups</a:t>
            </a:r>
          </a:p>
          <a:p>
            <a:r>
              <a:rPr lang="en-US" dirty="0" smtClean="0"/>
              <a:t>easy-to-understand illustration designed to help Americans build a healthy plate at meal times.</a:t>
            </a:r>
          </a:p>
        </p:txBody>
      </p:sp>
      <p:pic>
        <p:nvPicPr>
          <p:cNvPr id="5" name="Content Placeholder 4" descr="my plate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791200" y="1905000"/>
            <a:ext cx="3200400" cy="29365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my plat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724400" y="1447800"/>
            <a:ext cx="4235439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Plate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990600"/>
            <a:ext cx="4648200" cy="5105400"/>
          </a:xfrm>
        </p:spPr>
        <p:txBody>
          <a:bodyPr/>
          <a:lstStyle/>
          <a:p>
            <a:r>
              <a:rPr lang="en-US" sz="2400" dirty="0" smtClean="0"/>
              <a:t>The </a:t>
            </a:r>
            <a:r>
              <a:rPr lang="en-US" sz="2400" dirty="0" err="1" smtClean="0"/>
              <a:t>MyPlate</a:t>
            </a:r>
            <a:r>
              <a:rPr lang="en-US" sz="2400" dirty="0" smtClean="0"/>
              <a:t> logo divides a dinner plate into four sections</a:t>
            </a:r>
          </a:p>
          <a:p>
            <a:pPr lvl="1"/>
            <a:r>
              <a:rPr lang="en-US" sz="2400" dirty="0" smtClean="0"/>
              <a:t> vegetables</a:t>
            </a:r>
          </a:p>
          <a:p>
            <a:pPr lvl="1"/>
            <a:r>
              <a:rPr lang="en-US" sz="2400" dirty="0" smtClean="0"/>
              <a:t> fruits</a:t>
            </a:r>
          </a:p>
          <a:p>
            <a:pPr lvl="1"/>
            <a:r>
              <a:rPr lang="en-US" sz="2400" dirty="0" smtClean="0"/>
              <a:t> grains</a:t>
            </a:r>
          </a:p>
          <a:p>
            <a:pPr lvl="1"/>
            <a:r>
              <a:rPr lang="en-US" sz="2400" dirty="0" smtClean="0"/>
              <a:t>proteins </a:t>
            </a:r>
          </a:p>
          <a:p>
            <a:pPr lvl="1"/>
            <a:r>
              <a:rPr lang="en-US" sz="2400" dirty="0" smtClean="0"/>
              <a:t>fifth smaller plate to one side for dairy. </a:t>
            </a:r>
          </a:p>
          <a:p>
            <a:pPr lvl="1">
              <a:buNone/>
            </a:pPr>
            <a:r>
              <a:rPr lang="en-US" sz="2400" dirty="0" smtClean="0"/>
              <a:t>The fruit and vegetable portions make up half of the plate  - include fruits and vegetables as half of every meal. 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05800" y="5715000"/>
            <a:ext cx="381000" cy="415925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Plate Suggestions: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sz="half" idx="1"/>
          </p:nvPr>
        </p:nvSpPr>
        <p:spPr>
          <a:xfrm>
            <a:off x="381000" y="1447800"/>
            <a:ext cx="5334000" cy="4530725"/>
          </a:xfrm>
        </p:spPr>
        <p:txBody>
          <a:bodyPr/>
          <a:lstStyle/>
          <a:p>
            <a:r>
              <a:rPr lang="en-US" sz="2000" dirty="0" smtClean="0"/>
              <a:t>Make half your plate fruits and vegetables. </a:t>
            </a:r>
          </a:p>
          <a:p>
            <a:r>
              <a:rPr lang="en-US" sz="2000" dirty="0" smtClean="0"/>
              <a:t>Switch to fat-free or low-fat (1%) milk. </a:t>
            </a:r>
          </a:p>
          <a:p>
            <a:r>
              <a:rPr lang="en-US" sz="2000" dirty="0" smtClean="0"/>
              <a:t>Make at least half your grains whole grains. </a:t>
            </a:r>
          </a:p>
          <a:p>
            <a:r>
              <a:rPr lang="en-US" sz="2000" dirty="0" smtClean="0"/>
              <a:t>Go lean with protein.</a:t>
            </a:r>
          </a:p>
          <a:p>
            <a:r>
              <a:rPr lang="en-US" sz="2000" dirty="0" smtClean="0"/>
              <a:t>Compare </a:t>
            </a:r>
            <a:r>
              <a:rPr lang="en-US" sz="2000" dirty="0" smtClean="0">
                <a:hlinkClick r:id="rId2"/>
              </a:rPr>
              <a:t>sodium</a:t>
            </a:r>
            <a:r>
              <a:rPr lang="en-US" sz="2000" dirty="0" smtClean="0"/>
              <a:t> (salt) in foods like soup, bread, and frozen meals, and choose foods with lower numbers. </a:t>
            </a:r>
          </a:p>
          <a:p>
            <a:r>
              <a:rPr lang="en-US" sz="2000" dirty="0" smtClean="0"/>
              <a:t>Drink water instead of sugary drinks. </a:t>
            </a:r>
          </a:p>
          <a:p>
            <a:r>
              <a:rPr lang="en-US" sz="2000" dirty="0" smtClean="0"/>
              <a:t>Find a balance between food and physical activity.</a:t>
            </a:r>
          </a:p>
          <a:p>
            <a:r>
              <a:rPr lang="en-US" sz="2000" dirty="0" smtClean="0"/>
              <a:t>Enjoy your food, but eat less.</a:t>
            </a:r>
          </a:p>
          <a:p>
            <a:r>
              <a:rPr lang="en-US" sz="2000" dirty="0" smtClean="0"/>
              <a:t>Avoid oversized portions </a:t>
            </a:r>
          </a:p>
          <a:p>
            <a:endParaRPr lang="en-US" dirty="0"/>
          </a:p>
        </p:txBody>
      </p:sp>
      <p:pic>
        <p:nvPicPr>
          <p:cNvPr id="7" name="Content Placeholder 4" descr="my plate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715000" y="1828800"/>
            <a:ext cx="3200400" cy="30890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dirty="0" smtClean="0"/>
              <a:t>Digestion</a:t>
            </a:r>
            <a:endParaRPr lang="en-US" sz="3800"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600" dirty="0" smtClean="0"/>
              <a:t>The process of breaking down carbohydrates into small sugar molecules (glucose)</a:t>
            </a:r>
            <a:endParaRPr lang="en-US" sz="2600" dirty="0"/>
          </a:p>
        </p:txBody>
      </p:sp>
      <p:pic>
        <p:nvPicPr>
          <p:cNvPr id="5" name="Content Placeholder 4" descr="dig system.gif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419600" y="1447800"/>
            <a:ext cx="3718139" cy="3609975"/>
          </a:xfrm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Where does your body get its energy?</a:t>
            </a:r>
            <a:r>
              <a:rPr lang="en-US" dirty="0"/>
              <a:t>	</a:t>
            </a:r>
            <a:br>
              <a:rPr lang="en-US" dirty="0"/>
            </a:br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200400"/>
            <a:ext cx="6553200" cy="24384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Char char="n"/>
            </a:pPr>
            <a:r>
              <a:rPr lang="en-US" sz="2400" dirty="0" smtClean="0"/>
              <a:t>From food that we eat every day</a:t>
            </a:r>
            <a:endParaRPr lang="en-US" sz="2400" dirty="0"/>
          </a:p>
        </p:txBody>
      </p:sp>
      <p:pic>
        <p:nvPicPr>
          <p:cNvPr id="4" name="Picture 3" descr="nutr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47800" y="3962400"/>
            <a:ext cx="6172200" cy="2743200"/>
          </a:xfrm>
          <a:prstGeom prst="rect">
            <a:avLst/>
          </a:prstGeom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3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8229600" cy="1139825"/>
          </a:xfrm>
        </p:spPr>
        <p:txBody>
          <a:bodyPr/>
          <a:lstStyle/>
          <a:p>
            <a:r>
              <a:rPr lang="en-US" dirty="0" smtClean="0"/>
              <a:t>What is a nutrient?</a:t>
            </a:r>
            <a:endParaRPr lang="en-US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066800"/>
            <a:ext cx="4038600" cy="1828800"/>
          </a:xfrm>
        </p:spPr>
        <p:txBody>
          <a:bodyPr/>
          <a:lstStyle/>
          <a:p>
            <a:r>
              <a:rPr lang="en-US" sz="2400" dirty="0" smtClean="0"/>
              <a:t>Any material that can be taken into your body cells and is useful to your body</a:t>
            </a:r>
            <a:endParaRPr lang="en-US" sz="240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648200" y="2743200"/>
            <a:ext cx="4038600" cy="4530725"/>
          </a:xfrm>
        </p:spPr>
        <p:txBody>
          <a:bodyPr/>
          <a:lstStyle/>
          <a:p>
            <a:r>
              <a:rPr lang="en-US" sz="2400" dirty="0" smtClean="0"/>
              <a:t>The study of nutrients and the effect they have on health</a:t>
            </a:r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4419600" y="2133600"/>
            <a:ext cx="433073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smtClean="0">
                <a:solidFill>
                  <a:schemeClr val="tx2"/>
                </a:solidFill>
                <a:latin typeface="Garamond" pitchFamily="18" charset="0"/>
              </a:rPr>
              <a:t>What is nutrition?</a:t>
            </a:r>
            <a:endParaRPr lang="en-US" sz="4400" dirty="0">
              <a:solidFill>
                <a:schemeClr val="tx2"/>
              </a:solidFill>
              <a:latin typeface="Garamond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" y="3962400"/>
            <a:ext cx="75438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accent6"/>
                </a:solidFill>
                <a:latin typeface="Garamond" pitchFamily="18" charset="0"/>
              </a:rPr>
              <a:t>Does everyone have the same nutritional needs?</a:t>
            </a:r>
          </a:p>
          <a:p>
            <a:r>
              <a:rPr lang="en-US" sz="2400" dirty="0" smtClean="0"/>
              <a:t> No!  It depends on your age, body size, and level of activity </a:t>
            </a:r>
            <a:endParaRPr lang="en-US" sz="2400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  <p:bldP spid="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 Groups of Nutrients:</a:t>
            </a:r>
            <a:endParaRPr lang="en-US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</a:t>
            </a:r>
            <a:r>
              <a:rPr lang="en-US" dirty="0" smtClean="0"/>
              <a:t>arbohydrates</a:t>
            </a:r>
            <a:endParaRPr lang="en-US" dirty="0"/>
          </a:p>
          <a:p>
            <a:r>
              <a:rPr lang="en-US" dirty="0" smtClean="0"/>
              <a:t>fats</a:t>
            </a:r>
          </a:p>
          <a:p>
            <a:r>
              <a:rPr lang="en-US" dirty="0" smtClean="0"/>
              <a:t>proteins</a:t>
            </a:r>
          </a:p>
          <a:p>
            <a:r>
              <a:rPr lang="en-US" dirty="0" smtClean="0"/>
              <a:t>minerals</a:t>
            </a:r>
          </a:p>
          <a:p>
            <a:r>
              <a:rPr lang="en-US" dirty="0"/>
              <a:t>v</a:t>
            </a:r>
            <a:r>
              <a:rPr lang="en-US" dirty="0" smtClean="0"/>
              <a:t>itamins</a:t>
            </a:r>
          </a:p>
          <a:p>
            <a:r>
              <a:rPr lang="en-US" dirty="0"/>
              <a:t>w</a:t>
            </a:r>
            <a:r>
              <a:rPr lang="en-US" dirty="0" smtClean="0"/>
              <a:t>ater </a:t>
            </a:r>
            <a:endParaRPr lang="en-US" dirty="0"/>
          </a:p>
        </p:txBody>
      </p:sp>
      <p:pic>
        <p:nvPicPr>
          <p:cNvPr id="4" name="Picture 3" descr="Food_with_nutrient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81400" y="1600200"/>
            <a:ext cx="5181600" cy="3604201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Carbohydrates</a:t>
            </a:r>
            <a:endParaRPr lang="en-US" dirty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600" dirty="0" smtClean="0"/>
              <a:t>The major source of energy for your body</a:t>
            </a:r>
          </a:p>
          <a:p>
            <a:r>
              <a:rPr lang="en-US" sz="2600" dirty="0" smtClean="0"/>
              <a:t>Two groups: </a:t>
            </a:r>
          </a:p>
          <a:p>
            <a:pPr lvl="1"/>
            <a:r>
              <a:rPr lang="en-US" sz="2200" dirty="0" smtClean="0"/>
              <a:t>simple – sugars – easily digested</a:t>
            </a:r>
          </a:p>
          <a:p>
            <a:pPr lvl="1"/>
            <a:r>
              <a:rPr lang="en-US" sz="2200" dirty="0" smtClean="0"/>
              <a:t>Complex –large sugar molecules, starches, and glycogen – take longer to digest</a:t>
            </a:r>
            <a:endParaRPr lang="en-US" sz="2200" dirty="0"/>
          </a:p>
        </p:txBody>
      </p:sp>
      <p:pic>
        <p:nvPicPr>
          <p:cNvPr id="8" name="Content Placeholder 7" descr="donut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257800" y="1219894"/>
            <a:ext cx="2209800" cy="2180531"/>
          </a:xfrm>
        </p:spPr>
      </p:pic>
      <p:pic>
        <p:nvPicPr>
          <p:cNvPr id="9" name="Picture 8" descr="potato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76800" y="3657600"/>
            <a:ext cx="3073400" cy="2305050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V="1">
            <a:off x="4267200" y="2819400"/>
            <a:ext cx="10668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4495800" y="4267200"/>
            <a:ext cx="7620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81000" y="1524000"/>
            <a:ext cx="5105400" cy="4800600"/>
          </a:xfrm>
        </p:spPr>
        <p:txBody>
          <a:bodyPr/>
          <a:lstStyle/>
          <a:p>
            <a:r>
              <a:rPr lang="en-US" dirty="0" smtClean="0"/>
              <a:t>Store energy for future use</a:t>
            </a:r>
          </a:p>
          <a:p>
            <a:r>
              <a:rPr lang="en-US" dirty="0" smtClean="0"/>
              <a:t>Keep the body warm</a:t>
            </a:r>
          </a:p>
          <a:p>
            <a:r>
              <a:rPr lang="en-US" dirty="0" smtClean="0"/>
              <a:t>Protect the body</a:t>
            </a:r>
          </a:p>
          <a:p>
            <a:r>
              <a:rPr lang="en-US" dirty="0" smtClean="0"/>
              <a:t>Two types:</a:t>
            </a:r>
          </a:p>
          <a:p>
            <a:pPr lvl="1"/>
            <a:r>
              <a:rPr lang="en-US" dirty="0" smtClean="0"/>
              <a:t>Saturated – animal fats</a:t>
            </a:r>
          </a:p>
          <a:p>
            <a:pPr lvl="1"/>
            <a:r>
              <a:rPr lang="en-US" dirty="0" smtClean="0"/>
              <a:t>Unsaturated – plant based</a:t>
            </a:r>
          </a:p>
          <a:p>
            <a:pPr lvl="1"/>
            <a:endParaRPr lang="en-US" dirty="0" smtClean="0"/>
          </a:p>
          <a:p>
            <a:pPr lvl="1">
              <a:buNone/>
            </a:pPr>
            <a:r>
              <a:rPr lang="en-US" dirty="0" smtClean="0"/>
              <a:t>Saturated fats increase blood cholesterol – heart disease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5" name="Content Placeholder 4" descr="foods-_high_in_saturated_fat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486400" y="304800"/>
            <a:ext cx="2743200" cy="2869456"/>
          </a:xfrm>
        </p:spPr>
      </p:pic>
      <p:cxnSp>
        <p:nvCxnSpPr>
          <p:cNvPr id="7" name="Straight Arrow Connector 6"/>
          <p:cNvCxnSpPr/>
          <p:nvPr/>
        </p:nvCxnSpPr>
        <p:spPr>
          <a:xfrm flipV="1">
            <a:off x="4800600" y="2971800"/>
            <a:ext cx="914400" cy="838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slide04_healthy-fat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43600" y="3581400"/>
            <a:ext cx="2362200" cy="2362200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>
            <a:off x="5181600" y="4419600"/>
            <a:ext cx="8382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1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Protein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dirty="0" smtClean="0"/>
              <a:t>Responsible for growth and repair of body cells</a:t>
            </a:r>
          </a:p>
          <a:p>
            <a:r>
              <a:rPr lang="en-US" dirty="0" smtClean="0"/>
              <a:t>Made up of amino acids</a:t>
            </a:r>
          </a:p>
          <a:p>
            <a:r>
              <a:rPr lang="en-US" dirty="0" smtClean="0"/>
              <a:t>Humans need 20 amino acids</a:t>
            </a:r>
          </a:p>
          <a:p>
            <a:pPr lvl="1"/>
            <a:r>
              <a:rPr lang="en-US" dirty="0" smtClean="0"/>
              <a:t>10 essential</a:t>
            </a:r>
          </a:p>
          <a:p>
            <a:pPr lvl="1"/>
            <a:r>
              <a:rPr lang="en-US" dirty="0" smtClean="0"/>
              <a:t>10 non essential</a:t>
            </a:r>
            <a:endParaRPr lang="en-US" dirty="0"/>
          </a:p>
        </p:txBody>
      </p:sp>
      <p:pic>
        <p:nvPicPr>
          <p:cNvPr id="5" name="Content Placeholder 4" descr="protein.jpe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876800" y="914400"/>
            <a:ext cx="3136969" cy="2133600"/>
          </a:xfrm>
        </p:spPr>
      </p:pic>
      <p:pic>
        <p:nvPicPr>
          <p:cNvPr id="6" name="Picture 5" descr="dairy-products-6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76800" y="3048000"/>
            <a:ext cx="3048000" cy="304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Vitamins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28600" y="1447800"/>
            <a:ext cx="4038600" cy="4530725"/>
          </a:xfrm>
        </p:spPr>
        <p:txBody>
          <a:bodyPr/>
          <a:lstStyle/>
          <a:p>
            <a:r>
              <a:rPr lang="en-US" dirty="0" smtClean="0"/>
              <a:t>Help your body perform certain functions </a:t>
            </a:r>
          </a:p>
          <a:p>
            <a:r>
              <a:rPr lang="en-US" dirty="0" smtClean="0"/>
              <a:t>Help provide the nutrients that your cells, tissues and organs need.</a:t>
            </a:r>
          </a:p>
          <a:p>
            <a:r>
              <a:rPr lang="en-US" dirty="0" smtClean="0"/>
              <a:t>Some stored, some not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endParaRPr lang="en-US" dirty="0"/>
          </a:p>
        </p:txBody>
      </p:sp>
      <p:pic>
        <p:nvPicPr>
          <p:cNvPr id="5" name="Content Placeholder 4" descr="depositphotos_4664814-Table-of-vitamins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038600" y="1219199"/>
            <a:ext cx="4737441" cy="3907119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Edge</Template>
  <TotalTime>815</TotalTime>
  <Words>541</Words>
  <Application>Microsoft Office PowerPoint</Application>
  <PresentationFormat>On-screen Show (4:3)</PresentationFormat>
  <Paragraphs>98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Edge</vt:lpstr>
      <vt:lpstr>Nutrition</vt:lpstr>
      <vt:lpstr>Digestion</vt:lpstr>
      <vt:lpstr>Where does your body get its energy?  </vt:lpstr>
      <vt:lpstr>What is a nutrient?</vt:lpstr>
      <vt:lpstr>6 Groups of Nutrients:</vt:lpstr>
      <vt:lpstr>Carbohydrates</vt:lpstr>
      <vt:lpstr>Fats</vt:lpstr>
      <vt:lpstr>Protein</vt:lpstr>
      <vt:lpstr>Vitamins</vt:lpstr>
      <vt:lpstr>Vitamins</vt:lpstr>
      <vt:lpstr>Minerals</vt:lpstr>
      <vt:lpstr>Minerals</vt:lpstr>
      <vt:lpstr>Water</vt:lpstr>
      <vt:lpstr>Fiber </vt:lpstr>
      <vt:lpstr>My Plate</vt:lpstr>
      <vt:lpstr>My Plate</vt:lpstr>
      <vt:lpstr>My Plate Suggestions:</vt:lpstr>
    </vt:vector>
  </TitlesOfParts>
  <Company>Brushton-Moira CSD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BMC User</dc:creator>
  <cp:lastModifiedBy>Stefanie Griffith</cp:lastModifiedBy>
  <cp:revision>82</cp:revision>
  <dcterms:created xsi:type="dcterms:W3CDTF">2009-02-10T18:15:41Z</dcterms:created>
  <dcterms:modified xsi:type="dcterms:W3CDTF">2015-05-27T11:03:59Z</dcterms:modified>
</cp:coreProperties>
</file>